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672" r:id="rId2"/>
    <p:sldMasterId id="2147483697" r:id="rId3"/>
  </p:sldMasterIdLst>
  <p:notesMasterIdLst>
    <p:notesMasterId r:id="rId12"/>
  </p:notesMasterIdLst>
  <p:handoutMasterIdLst>
    <p:handoutMasterId r:id="rId13"/>
  </p:handoutMasterIdLst>
  <p:sldIdLst>
    <p:sldId id="270" r:id="rId4"/>
    <p:sldId id="472" r:id="rId5"/>
    <p:sldId id="483" r:id="rId6"/>
    <p:sldId id="496" r:id="rId7"/>
    <p:sldId id="494" r:id="rId8"/>
    <p:sldId id="480" r:id="rId9"/>
    <p:sldId id="490" r:id="rId10"/>
    <p:sldId id="48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A3"/>
    <a:srgbClr val="002060"/>
    <a:srgbClr val="002F8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1A0EA4-1086-4524-8BC5-E3C19B98982D}" v="1" dt="2024-08-11T21:36:54.7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3" autoAdjust="0"/>
    <p:restoredTop sz="94660"/>
  </p:normalViewPr>
  <p:slideViewPr>
    <p:cSldViewPr snapToGrid="0">
      <p:cViewPr varScale="1">
        <p:scale>
          <a:sx n="81" d="100"/>
          <a:sy n="81" d="100"/>
        </p:scale>
        <p:origin x="169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5616"/>
    </p:cViewPr>
  </p:sorterViewPr>
  <p:notesViewPr>
    <p:cSldViewPr snapToGrid="0">
      <p:cViewPr varScale="1">
        <p:scale>
          <a:sx n="77" d="100"/>
          <a:sy n="77" d="100"/>
        </p:scale>
        <p:origin x="2796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cal_gop4636\INetCache\Content.Outlook\IM4HLC8X\FY%2023%20WIG%20LAG%20CJ%20Metric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BOE!$B$2</c:f>
              <c:strCache>
                <c:ptCount val="1"/>
                <c:pt idx="0">
                  <c:v>BOEST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BOE!$A$3:$A$15</c:f>
              <c:strCache>
                <c:ptCount val="13"/>
                <c:pt idx="0">
                  <c:v>Baseline</c:v>
                </c:pt>
                <c:pt idx="1">
                  <c:v>Aug-23</c:v>
                </c:pt>
                <c:pt idx="2">
                  <c:v>Sep-23</c:v>
                </c:pt>
                <c:pt idx="3">
                  <c:v>Oct-23</c:v>
                </c:pt>
                <c:pt idx="4">
                  <c:v>Nov-23</c:v>
                </c:pt>
                <c:pt idx="5">
                  <c:v>Dec-23</c:v>
                </c:pt>
                <c:pt idx="6">
                  <c:v>Jan-24</c:v>
                </c:pt>
                <c:pt idx="7">
                  <c:v>Feb-24</c:v>
                </c:pt>
                <c:pt idx="8">
                  <c:v>Mar-24</c:v>
                </c:pt>
                <c:pt idx="9">
                  <c:v>Apr-24</c:v>
                </c:pt>
                <c:pt idx="10">
                  <c:v>May-24</c:v>
                </c:pt>
                <c:pt idx="11">
                  <c:v>Jun-24</c:v>
                </c:pt>
                <c:pt idx="12">
                  <c:v>Jul-24</c:v>
                </c:pt>
              </c:strCache>
            </c:strRef>
          </c:cat>
          <c:val>
            <c:numRef>
              <c:f>BOE!$B$3:$B$15</c:f>
              <c:numCache>
                <c:formatCode>#,##0</c:formatCode>
                <c:ptCount val="13"/>
                <c:pt idx="0">
                  <c:v>204</c:v>
                </c:pt>
                <c:pt idx="1">
                  <c:v>250</c:v>
                </c:pt>
                <c:pt idx="2">
                  <c:v>276</c:v>
                </c:pt>
                <c:pt idx="3">
                  <c:v>257</c:v>
                </c:pt>
                <c:pt idx="4">
                  <c:v>195</c:v>
                </c:pt>
                <c:pt idx="5">
                  <c:v>168</c:v>
                </c:pt>
                <c:pt idx="6">
                  <c:v>239</c:v>
                </c:pt>
                <c:pt idx="7">
                  <c:v>315</c:v>
                </c:pt>
                <c:pt idx="8">
                  <c:v>266</c:v>
                </c:pt>
                <c:pt idx="9">
                  <c:v>300</c:v>
                </c:pt>
                <c:pt idx="10">
                  <c:v>304</c:v>
                </c:pt>
                <c:pt idx="11">
                  <c:v>260</c:v>
                </c:pt>
                <c:pt idx="12">
                  <c:v>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1B-4448-9232-6E2E53235CCC}"/>
            </c:ext>
          </c:extLst>
        </c:ser>
        <c:ser>
          <c:idx val="1"/>
          <c:order val="1"/>
          <c:tx>
            <c:strRef>
              <c:f>BOE!$C$2</c:f>
              <c:strCache>
                <c:ptCount val="1"/>
                <c:pt idx="0">
                  <c:v>Demands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BOE!$A$3:$A$15</c:f>
              <c:strCache>
                <c:ptCount val="13"/>
                <c:pt idx="0">
                  <c:v>Baseline</c:v>
                </c:pt>
                <c:pt idx="1">
                  <c:v>Aug-23</c:v>
                </c:pt>
                <c:pt idx="2">
                  <c:v>Sep-23</c:v>
                </c:pt>
                <c:pt idx="3">
                  <c:v>Oct-23</c:v>
                </c:pt>
                <c:pt idx="4">
                  <c:v>Nov-23</c:v>
                </c:pt>
                <c:pt idx="5">
                  <c:v>Dec-23</c:v>
                </c:pt>
                <c:pt idx="6">
                  <c:v>Jan-24</c:v>
                </c:pt>
                <c:pt idx="7">
                  <c:v>Feb-24</c:v>
                </c:pt>
                <c:pt idx="8">
                  <c:v>Mar-24</c:v>
                </c:pt>
                <c:pt idx="9">
                  <c:v>Apr-24</c:v>
                </c:pt>
                <c:pt idx="10">
                  <c:v>May-24</c:v>
                </c:pt>
                <c:pt idx="11">
                  <c:v>Jun-24</c:v>
                </c:pt>
                <c:pt idx="12">
                  <c:v>Jul-24</c:v>
                </c:pt>
              </c:strCache>
            </c:strRef>
          </c:cat>
          <c:val>
            <c:numRef>
              <c:f>BOE!$C$3:$C$15</c:f>
            </c:numRef>
          </c:val>
          <c:extLst>
            <c:ext xmlns:c16="http://schemas.microsoft.com/office/drawing/2014/chart" uri="{C3380CC4-5D6E-409C-BE32-E72D297353CC}">
              <c16:uniqueId val="{00000002-B81B-4448-9232-6E2E53235CCC}"/>
            </c:ext>
          </c:extLst>
        </c:ser>
        <c:ser>
          <c:idx val="2"/>
          <c:order val="2"/>
          <c:tx>
            <c:strRef>
              <c:f>BOE!$D$2</c:f>
              <c:strCache>
                <c:ptCount val="1"/>
                <c:pt idx="0">
                  <c:v>Orders Rec'd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BOE!$A$3:$A$15</c:f>
              <c:strCache>
                <c:ptCount val="13"/>
                <c:pt idx="0">
                  <c:v>Baseline</c:v>
                </c:pt>
                <c:pt idx="1">
                  <c:v>Aug-23</c:v>
                </c:pt>
                <c:pt idx="2">
                  <c:v>Sep-23</c:v>
                </c:pt>
                <c:pt idx="3">
                  <c:v>Oct-23</c:v>
                </c:pt>
                <c:pt idx="4">
                  <c:v>Nov-23</c:v>
                </c:pt>
                <c:pt idx="5">
                  <c:v>Dec-23</c:v>
                </c:pt>
                <c:pt idx="6">
                  <c:v>Jan-24</c:v>
                </c:pt>
                <c:pt idx="7">
                  <c:v>Feb-24</c:v>
                </c:pt>
                <c:pt idx="8">
                  <c:v>Mar-24</c:v>
                </c:pt>
                <c:pt idx="9">
                  <c:v>Apr-24</c:v>
                </c:pt>
                <c:pt idx="10">
                  <c:v>May-24</c:v>
                </c:pt>
                <c:pt idx="11">
                  <c:v>Jun-24</c:v>
                </c:pt>
                <c:pt idx="12">
                  <c:v>Jul-24</c:v>
                </c:pt>
              </c:strCache>
            </c:strRef>
          </c:cat>
          <c:val>
            <c:numRef>
              <c:f>BOE!$D$3:$D$15</c:f>
              <c:numCache>
                <c:formatCode>#,##0</c:formatCode>
                <c:ptCount val="13"/>
                <c:pt idx="0">
                  <c:v>891</c:v>
                </c:pt>
                <c:pt idx="1">
                  <c:v>1218</c:v>
                </c:pt>
                <c:pt idx="2">
                  <c:v>1152</c:v>
                </c:pt>
                <c:pt idx="3">
                  <c:v>938</c:v>
                </c:pt>
                <c:pt idx="4">
                  <c:v>813</c:v>
                </c:pt>
                <c:pt idx="5">
                  <c:v>796</c:v>
                </c:pt>
                <c:pt idx="6">
                  <c:v>911</c:v>
                </c:pt>
                <c:pt idx="7">
                  <c:v>1152</c:v>
                </c:pt>
                <c:pt idx="8">
                  <c:v>1149</c:v>
                </c:pt>
                <c:pt idx="9">
                  <c:v>1152</c:v>
                </c:pt>
                <c:pt idx="10">
                  <c:v>1122</c:v>
                </c:pt>
                <c:pt idx="11">
                  <c:v>942</c:v>
                </c:pt>
                <c:pt idx="12">
                  <c:v>1065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1B-4448-9232-6E2E53235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4215247"/>
        <c:axId val="1544226479"/>
      </c:barChart>
      <c:lineChart>
        <c:grouping val="standard"/>
        <c:varyColors val="0"/>
        <c:ser>
          <c:idx val="3"/>
          <c:order val="3"/>
          <c:tx>
            <c:strRef>
              <c:f>BOE!$E$2</c:f>
              <c:strCache>
                <c:ptCount val="1"/>
                <c:pt idx="0">
                  <c:v>Sum of MA%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dash"/>
              <a:miter lim="800000"/>
              <a:tailEnd type="triangle" w="sm" len="sm"/>
            </a:ln>
            <a:effectLst/>
          </c:spPr>
          <c:marker>
            <c:symbol val="diamond"/>
            <c:size val="5"/>
            <c:spPr>
              <a:solidFill>
                <a:schemeClr val="tx2"/>
              </a:solidFill>
              <a:ln w="9525">
                <a:solidFill>
                  <a:schemeClr val="tx1">
                    <a:alpha val="96000"/>
                  </a:schemeClr>
                </a:solidFill>
              </a:ln>
              <a:effectLst/>
            </c:spPr>
          </c:marker>
          <c:cat>
            <c:strRef>
              <c:f>BOE!$A$3:$A$15</c:f>
              <c:strCache>
                <c:ptCount val="13"/>
                <c:pt idx="0">
                  <c:v>Baseline</c:v>
                </c:pt>
                <c:pt idx="1">
                  <c:v>Aug-23</c:v>
                </c:pt>
                <c:pt idx="2">
                  <c:v>Sep-23</c:v>
                </c:pt>
                <c:pt idx="3">
                  <c:v>Oct-23</c:v>
                </c:pt>
                <c:pt idx="4">
                  <c:v>Nov-23</c:v>
                </c:pt>
                <c:pt idx="5">
                  <c:v>Dec-23</c:v>
                </c:pt>
                <c:pt idx="6">
                  <c:v>Jan-24</c:v>
                </c:pt>
                <c:pt idx="7">
                  <c:v>Feb-24</c:v>
                </c:pt>
                <c:pt idx="8">
                  <c:v>Mar-24</c:v>
                </c:pt>
                <c:pt idx="9">
                  <c:v>Apr-24</c:v>
                </c:pt>
                <c:pt idx="10">
                  <c:v>May-24</c:v>
                </c:pt>
                <c:pt idx="11">
                  <c:v>Jun-24</c:v>
                </c:pt>
                <c:pt idx="12">
                  <c:v>Jul-24</c:v>
                </c:pt>
              </c:strCache>
            </c:strRef>
          </c:cat>
          <c:val>
            <c:numRef>
              <c:f>BOE!$E$3:$E$15</c:f>
              <c:numCache>
                <c:formatCode>0.0%</c:formatCode>
                <c:ptCount val="13"/>
                <c:pt idx="0" formatCode="0.00%">
                  <c:v>0.754</c:v>
                </c:pt>
                <c:pt idx="1">
                  <c:v>0.79474548440065684</c:v>
                </c:pt>
                <c:pt idx="2">
                  <c:v>0.76041666666666663</c:v>
                </c:pt>
                <c:pt idx="3">
                  <c:v>0.7260127931769722</c:v>
                </c:pt>
                <c:pt idx="4">
                  <c:v>0.7601476014760149</c:v>
                </c:pt>
                <c:pt idx="5">
                  <c:v>0.78894472361809032</c:v>
                </c:pt>
                <c:pt idx="6">
                  <c:v>0.73765093304061469</c:v>
                </c:pt>
                <c:pt idx="7">
                  <c:v>0.7265625</c:v>
                </c:pt>
                <c:pt idx="8">
                  <c:v>0.76849434290687557</c:v>
                </c:pt>
                <c:pt idx="9">
                  <c:v>0.73958333333333326</c:v>
                </c:pt>
                <c:pt idx="10">
                  <c:v>0.72905525846702313</c:v>
                </c:pt>
                <c:pt idx="11">
                  <c:v>0.72399150743099794</c:v>
                </c:pt>
                <c:pt idx="12">
                  <c:v>0.71549295774647881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81B-4448-9232-6E2E53235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4221903"/>
        <c:axId val="1544207343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BOE!$F$2</c15:sqref>
                        </c15:formulaRef>
                      </c:ext>
                    </c:extLst>
                    <c:strCache>
                      <c:ptCount val="1"/>
                      <c:pt idx="0">
                        <c:v>Revised Pop. 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BOE!$A$3:$A$15</c15:sqref>
                        </c15:formulaRef>
                      </c:ext>
                    </c:extLst>
                    <c:strCache>
                      <c:ptCount val="13"/>
                      <c:pt idx="0">
                        <c:v>Baseline</c:v>
                      </c:pt>
                      <c:pt idx="1">
                        <c:v>Aug-23</c:v>
                      </c:pt>
                      <c:pt idx="2">
                        <c:v>Sep-23</c:v>
                      </c:pt>
                      <c:pt idx="3">
                        <c:v>Oct-23</c:v>
                      </c:pt>
                      <c:pt idx="4">
                        <c:v>Nov-23</c:v>
                      </c:pt>
                      <c:pt idx="5">
                        <c:v>Dec-23</c:v>
                      </c:pt>
                      <c:pt idx="6">
                        <c:v>Jan-24</c:v>
                      </c:pt>
                      <c:pt idx="7">
                        <c:v>Feb-24</c:v>
                      </c:pt>
                      <c:pt idx="8">
                        <c:v>Mar-24</c:v>
                      </c:pt>
                      <c:pt idx="9">
                        <c:v>Apr-24</c:v>
                      </c:pt>
                      <c:pt idx="10">
                        <c:v>May-24</c:v>
                      </c:pt>
                      <c:pt idx="11">
                        <c:v>Jun-24</c:v>
                      </c:pt>
                      <c:pt idx="12">
                        <c:v>Jul-24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BOE!$F$3:$F$15</c15:sqref>
                        </c15:formulaRef>
                      </c:ext>
                    </c:extLst>
                    <c:numCache>
                      <c:formatCode>0.00%</c:formatCode>
                      <c:ptCount val="13"/>
                      <c:pt idx="0">
                        <c:v>0.82799999999999996</c:v>
                      </c:pt>
                      <c:pt idx="1">
                        <c:v>0.83199999999999996</c:v>
                      </c:pt>
                      <c:pt idx="2">
                        <c:v>0.82699999999999996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B81B-4448-9232-6E2E53235CCC}"/>
                  </c:ext>
                </c:extLst>
              </c15:ser>
            </c15:filteredLineSeries>
          </c:ext>
        </c:extLst>
      </c:lineChart>
      <c:catAx>
        <c:axId val="1544215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4226479"/>
        <c:crosses val="autoZero"/>
        <c:auto val="1"/>
        <c:lblAlgn val="ctr"/>
        <c:lblOffset val="100"/>
        <c:noMultiLvlLbl val="0"/>
      </c:catAx>
      <c:valAx>
        <c:axId val="1544226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2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 w="9525"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4215247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1544207343"/>
        <c:scaling>
          <c:orientation val="minMax"/>
          <c:max val="1"/>
          <c:min val="0.1"/>
        </c:scaling>
        <c:delete val="0"/>
        <c:axPos val="r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2">
                <a:lumMod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4221903"/>
        <c:crosses val="max"/>
        <c:crossBetween val="between"/>
        <c:minorUnit val="0.1"/>
      </c:valAx>
      <c:catAx>
        <c:axId val="154422190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44207343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solidFill>
            <a:schemeClr val="bg2">
              <a:lumMod val="2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gradFill flip="none" rotWithShape="1"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  <a:tileRect/>
      </a:gra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7B1CE-3B17-4955-8832-F2CBB02D3529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2E227-8179-4484-9A99-BCCB14DE4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74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C30E3-DE1F-4117-9557-DA92E6C8B57D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" y="274320"/>
            <a:ext cx="6400800" cy="4800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28600" y="5120640"/>
            <a:ext cx="6400800" cy="37490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69680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69679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A5C0E-4909-4CFA-9D5C-28EC43D03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4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spcBef>
        <a:spcPts val="1200"/>
      </a:spcBef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4350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852488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201738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541463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" y="3657600"/>
            <a:ext cx="4114800" cy="1097280"/>
          </a:xfrm>
        </p:spPr>
        <p:txBody>
          <a:bodyPr anchor="ctr" anchorCtr="1">
            <a:normAutofit/>
          </a:bodyPr>
          <a:lstStyle>
            <a:lvl1pPr algn="ctr">
              <a:defRPr sz="32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" y="4754880"/>
            <a:ext cx="4114800" cy="1097280"/>
          </a:xfrm>
        </p:spPr>
        <p:txBody>
          <a:bodyPr anchor="t" anchorCtr="1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031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6DA034-8790-47DB-B313-2AB7FC923C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9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0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47548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875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423937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3040"/>
            <a:ext cx="4023360" cy="47548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463040"/>
            <a:ext cx="4023360" cy="47548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184639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4023360" cy="823912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0036"/>
            <a:ext cx="4023360" cy="39319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463040"/>
            <a:ext cx="4023360" cy="823912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300036"/>
            <a:ext cx="4023360" cy="39319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3580375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1463040"/>
            <a:ext cx="5029200" cy="47548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286000"/>
            <a:ext cx="3017520" cy="39319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200" y="1463040"/>
            <a:ext cx="3017520" cy="822960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282075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698" y="1453896"/>
            <a:ext cx="4038604" cy="4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2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" y="3657600"/>
            <a:ext cx="4114800" cy="1097280"/>
          </a:xfrm>
        </p:spPr>
        <p:txBody>
          <a:bodyPr anchor="ctr" anchorCtr="1">
            <a:normAutofit/>
          </a:bodyPr>
          <a:lstStyle>
            <a:lvl1pPr algn="ctr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" y="4754880"/>
            <a:ext cx="4114800" cy="1097280"/>
          </a:xfrm>
        </p:spPr>
        <p:txBody>
          <a:bodyPr anchor="t" anchorCtr="1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031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6DA034-8790-47DB-B313-2AB7FC923C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3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54E146-EB08-4BCE-A32A-33F48C2424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6010" y="1737360"/>
            <a:ext cx="8017990" cy="4754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325253-B71B-4FFE-8D76-5338A935DA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0"/>
            <a:ext cx="9143244" cy="17311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F80933-4319-45A8-8E9A-2810618134A6}"/>
              </a:ext>
            </a:extLst>
          </p:cNvPr>
          <p:cNvSpPr txBox="1"/>
          <p:nvPr userDrawn="1"/>
        </p:nvSpPr>
        <p:spPr>
          <a:xfrm>
            <a:off x="4419600" y="880421"/>
            <a:ext cx="4465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Nation’s Combat Logistics Support Agency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82880" y="365760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82880" y="475488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7D0B00-137F-49FB-A420-185BD67CB9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50692">
            <a:off x="8006207" y="201966"/>
            <a:ext cx="1031777" cy="77383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-1512" y="6499456"/>
            <a:ext cx="914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791B3D-D185-4D9E-98E9-03E0D31CCCD7}"/>
              </a:ext>
            </a:extLst>
          </p:cNvPr>
          <p:cNvSpPr txBox="1"/>
          <p:nvPr userDrawn="1"/>
        </p:nvSpPr>
        <p:spPr>
          <a:xfrm>
            <a:off x="1233130" y="929518"/>
            <a:ext cx="1574470" cy="21544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</a:effectLst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Established 1961</a:t>
            </a:r>
          </a:p>
        </p:txBody>
      </p:sp>
    </p:spTree>
    <p:extLst>
      <p:ext uri="{BB962C8B-B14F-4D97-AF65-F5344CB8AC3E}">
        <p14:creationId xmlns:p14="http://schemas.microsoft.com/office/powerpoint/2010/main" val="425636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Warfighter Always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94E134-A19D-4884-8B7F-7893412C22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" y="1523"/>
            <a:ext cx="9143244" cy="117033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9224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F70353F-5ECB-4B50-B3EA-C871EA4E3F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CC288D-5F05-4221-A44B-781460D0FBA3}"/>
              </a:ext>
            </a:extLst>
          </p:cNvPr>
          <p:cNvSpPr txBox="1"/>
          <p:nvPr userDrawn="1"/>
        </p:nvSpPr>
        <p:spPr>
          <a:xfrm>
            <a:off x="-1512" y="6499456"/>
            <a:ext cx="914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0529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6" r:id="rId3"/>
    <p:sldLayoutId id="2147483677" r:id="rId4"/>
    <p:sldLayoutId id="2147483681" r:id="rId5"/>
    <p:sldLayoutId id="2147483694" r:id="rId6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54E146-EB08-4BCE-A32A-33F48C2424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6010" y="1737360"/>
            <a:ext cx="8017990" cy="4754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325253-B71B-4FFE-8D76-5338A935DA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244" cy="1767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F80933-4319-45A8-8E9A-2810618134A6}"/>
              </a:ext>
            </a:extLst>
          </p:cNvPr>
          <p:cNvSpPr txBox="1"/>
          <p:nvPr userDrawn="1"/>
        </p:nvSpPr>
        <p:spPr>
          <a:xfrm>
            <a:off x="4419600" y="880421"/>
            <a:ext cx="4465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Nation’s Combat Logistics Support Agency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82880" y="365760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82880" y="475488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Warfighter Always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7D0B00-137F-49FB-A420-185BD67CB9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50692">
            <a:off x="8006207" y="201966"/>
            <a:ext cx="1031777" cy="77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3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EE85F-0528-4CC0-BABD-309A65266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525624"/>
            <a:ext cx="4114800" cy="1097280"/>
          </a:xfrm>
        </p:spPr>
        <p:txBody>
          <a:bodyPr>
            <a:normAutofit fontScale="90000"/>
          </a:bodyPr>
          <a:lstStyle/>
          <a:p>
            <a:r>
              <a:rPr lang="en-US" dirty="0"/>
              <a:t>Parachute Industry Association (PIA)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19C9E6-5579-7AF9-40B0-A802DF1646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14 - 17 August 2024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Spokane, WA.</a:t>
            </a:r>
          </a:p>
          <a:p>
            <a:r>
              <a:rPr lang="en-US" dirty="0"/>
              <a:t> Prepared by Arnold Aaron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89A60-ACAC-A36E-1806-9D2F0D842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A034-8790-47DB-B313-2AB7FC923CB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671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>
                <a:cs typeface="Arial"/>
              </a:rPr>
              <a:t>Aviation Planning Org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Director – Kent Ennis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Deputy Director – Amanda Bangs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Division Chief – Troy Thomas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Deputy Division Chief – Kathiria (Kathy) Robinson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Branch Chief (Life Support) – Arnold Aaron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Supervisor (Life Support) – Anita Burden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Materiel Planner (Army &amp; Marines) – Shaunta Walton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Material Planner (Air Force &amp; Navy) Darell Hodnett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Source:  Director’s Office DLA Slide Template</a:t>
            </a:r>
            <a:br>
              <a:rPr lang="en-US" dirty="0"/>
            </a:br>
            <a:r>
              <a:rPr lang="en-US" dirty="0"/>
              <a:t>As of August 26, 2020</a:t>
            </a:r>
          </a:p>
        </p:txBody>
      </p:sp>
    </p:spTree>
    <p:extLst>
      <p:ext uri="{BB962C8B-B14F-4D97-AF65-F5344CB8AC3E}">
        <p14:creationId xmlns:p14="http://schemas.microsoft.com/office/powerpoint/2010/main" val="226161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1ED0D-F585-4B51-67B1-0EF45A1CB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24/25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1BD53-8A5F-83C1-5E8F-7C54FD67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 MA to 80 percent</a:t>
            </a:r>
          </a:p>
          <a:p>
            <a:r>
              <a:rPr lang="en-US" dirty="0"/>
              <a:t>Increase holistic communication and knowledge</a:t>
            </a:r>
          </a:p>
          <a:p>
            <a:r>
              <a:rPr lang="en-US" dirty="0"/>
              <a:t>Improve customer collaboration</a:t>
            </a:r>
          </a:p>
          <a:p>
            <a:r>
              <a:rPr lang="en-US" dirty="0"/>
              <a:t>Encourage/Improve forecasting </a:t>
            </a:r>
          </a:p>
          <a:p>
            <a:r>
              <a:rPr lang="en-US" dirty="0"/>
              <a:t>Decrease Lead-time</a:t>
            </a:r>
          </a:p>
          <a:p>
            <a:r>
              <a:rPr lang="en-US" dirty="0"/>
              <a:t>Seek more sources of supply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06753-8652-37C7-2E66-C36876DBC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CA810-9617-D132-BDC0-C8BD0707A6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7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14060-9B98-8262-FB84-9C5E34106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Parachute Supply Availability (SA)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0B5F9-6BC3-898B-CC93-8CC401FEC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C1E218-4062-6284-1447-C84D285A0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DB74895-86BA-4A05-A85F-2B09B8BBF7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7530207"/>
              </p:ext>
            </p:extLst>
          </p:nvPr>
        </p:nvGraphicFramePr>
        <p:xfrm>
          <a:off x="490195" y="1716405"/>
          <a:ext cx="8050490" cy="4241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5237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5E1AF-746C-5CAC-1EA9-BD6643DC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Ten NIIN Effecting Supply Availability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CFA48-8F09-BEB2-42C9-0EB063BC8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F5534C-BEC9-9A11-A265-B5EA127FCC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AA7E367-571C-3349-76D2-ECC58CD2F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95088"/>
              </p:ext>
            </p:extLst>
          </p:nvPr>
        </p:nvGraphicFramePr>
        <p:xfrm>
          <a:off x="299300" y="1188720"/>
          <a:ext cx="8616100" cy="49511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2752">
                  <a:extLst>
                    <a:ext uri="{9D8B030D-6E8A-4147-A177-3AD203B41FA5}">
                      <a16:colId xmlns:a16="http://schemas.microsoft.com/office/drawing/2014/main" val="215783450"/>
                    </a:ext>
                  </a:extLst>
                </a:gridCol>
                <a:gridCol w="498281">
                  <a:extLst>
                    <a:ext uri="{9D8B030D-6E8A-4147-A177-3AD203B41FA5}">
                      <a16:colId xmlns:a16="http://schemas.microsoft.com/office/drawing/2014/main" val="160190364"/>
                    </a:ext>
                  </a:extLst>
                </a:gridCol>
                <a:gridCol w="1733599">
                  <a:extLst>
                    <a:ext uri="{9D8B030D-6E8A-4147-A177-3AD203B41FA5}">
                      <a16:colId xmlns:a16="http://schemas.microsoft.com/office/drawing/2014/main" val="2888332171"/>
                    </a:ext>
                  </a:extLst>
                </a:gridCol>
                <a:gridCol w="633231">
                  <a:extLst>
                    <a:ext uri="{9D8B030D-6E8A-4147-A177-3AD203B41FA5}">
                      <a16:colId xmlns:a16="http://schemas.microsoft.com/office/drawing/2014/main" val="1662178351"/>
                    </a:ext>
                  </a:extLst>
                </a:gridCol>
                <a:gridCol w="664374">
                  <a:extLst>
                    <a:ext uri="{9D8B030D-6E8A-4147-A177-3AD203B41FA5}">
                      <a16:colId xmlns:a16="http://schemas.microsoft.com/office/drawing/2014/main" val="3563186007"/>
                    </a:ext>
                  </a:extLst>
                </a:gridCol>
                <a:gridCol w="664374">
                  <a:extLst>
                    <a:ext uri="{9D8B030D-6E8A-4147-A177-3AD203B41FA5}">
                      <a16:colId xmlns:a16="http://schemas.microsoft.com/office/drawing/2014/main" val="3165933315"/>
                    </a:ext>
                  </a:extLst>
                </a:gridCol>
                <a:gridCol w="498281">
                  <a:extLst>
                    <a:ext uri="{9D8B030D-6E8A-4147-A177-3AD203B41FA5}">
                      <a16:colId xmlns:a16="http://schemas.microsoft.com/office/drawing/2014/main" val="1586562947"/>
                    </a:ext>
                  </a:extLst>
                </a:gridCol>
                <a:gridCol w="498281">
                  <a:extLst>
                    <a:ext uri="{9D8B030D-6E8A-4147-A177-3AD203B41FA5}">
                      <a16:colId xmlns:a16="http://schemas.microsoft.com/office/drawing/2014/main" val="3496411303"/>
                    </a:ext>
                  </a:extLst>
                </a:gridCol>
                <a:gridCol w="539803">
                  <a:extLst>
                    <a:ext uri="{9D8B030D-6E8A-4147-A177-3AD203B41FA5}">
                      <a16:colId xmlns:a16="http://schemas.microsoft.com/office/drawing/2014/main" val="1136930498"/>
                    </a:ext>
                  </a:extLst>
                </a:gridCol>
                <a:gridCol w="498281">
                  <a:extLst>
                    <a:ext uri="{9D8B030D-6E8A-4147-A177-3AD203B41FA5}">
                      <a16:colId xmlns:a16="http://schemas.microsoft.com/office/drawing/2014/main" val="2845413320"/>
                    </a:ext>
                  </a:extLst>
                </a:gridCol>
                <a:gridCol w="498281">
                  <a:extLst>
                    <a:ext uri="{9D8B030D-6E8A-4147-A177-3AD203B41FA5}">
                      <a16:colId xmlns:a16="http://schemas.microsoft.com/office/drawing/2014/main" val="157188487"/>
                    </a:ext>
                  </a:extLst>
                </a:gridCol>
                <a:gridCol w="498281">
                  <a:extLst>
                    <a:ext uri="{9D8B030D-6E8A-4147-A177-3AD203B41FA5}">
                      <a16:colId xmlns:a16="http://schemas.microsoft.com/office/drawing/2014/main" val="3953909148"/>
                    </a:ext>
                  </a:extLst>
                </a:gridCol>
                <a:gridCol w="498281">
                  <a:extLst>
                    <a:ext uri="{9D8B030D-6E8A-4147-A177-3AD203B41FA5}">
                      <a16:colId xmlns:a16="http://schemas.microsoft.com/office/drawing/2014/main" val="1390492916"/>
                    </a:ext>
                  </a:extLst>
                </a:gridCol>
              </a:tblGrid>
              <a:tr h="706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NIIN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FSC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NOMENCLATURE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Orders Received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Backorders Established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Supply </a:t>
                      </a:r>
                      <a:r>
                        <a:rPr lang="en-US" sz="9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Availability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ADF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ADQ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SOH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AAC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AMC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AMSC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RMC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extLst>
                  <a:ext uri="{0D108BD9-81ED-4DB2-BD59-A6C34878D82A}">
                    <a16:rowId xmlns:a16="http://schemas.microsoft.com/office/drawing/2014/main" val="708214246"/>
                  </a:ext>
                </a:extLst>
              </a:tr>
              <a:tr h="4346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010676838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1670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EXTENSION,EXTRACTIO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656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648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1.2%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305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11,854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0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extLst>
                  <a:ext uri="{0D108BD9-81ED-4DB2-BD59-A6C34878D82A}">
                    <a16:rowId xmlns:a16="http://schemas.microsoft.com/office/drawing/2014/main" val="4086838474"/>
                  </a:ext>
                </a:extLst>
              </a:tr>
              <a:tr h="4346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004864891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1670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HARNESS,PERSONNEL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419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392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6.4%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193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628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0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extLst>
                  <a:ext uri="{0D108BD9-81ED-4DB2-BD59-A6C34878D82A}">
                    <a16:rowId xmlns:a16="http://schemas.microsoft.com/office/drawing/2014/main" val="1755799576"/>
                  </a:ext>
                </a:extLst>
              </a:tr>
              <a:tr h="4346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013239900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1670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BAND,RUBBER,PARACH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475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257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45.9%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313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13,094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0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extLst>
                  <a:ext uri="{0D108BD9-81ED-4DB2-BD59-A6C34878D82A}">
                    <a16:rowId xmlns:a16="http://schemas.microsoft.com/office/drawing/2014/main" val="3832158603"/>
                  </a:ext>
                </a:extLst>
              </a:tr>
              <a:tr h="4346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003695444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1670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HARNESS,PERSONNEL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252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248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1.6%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146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1,366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0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extLst>
                  <a:ext uri="{0D108BD9-81ED-4DB2-BD59-A6C34878D82A}">
                    <a16:rowId xmlns:a16="http://schemas.microsoft.com/office/drawing/2014/main" val="177448164"/>
                  </a:ext>
                </a:extLst>
              </a:tr>
              <a:tr h="4346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016829757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1670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HARNESS,PERSONNEL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156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140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10.3%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149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329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0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Z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extLst>
                  <a:ext uri="{0D108BD9-81ED-4DB2-BD59-A6C34878D82A}">
                    <a16:rowId xmlns:a16="http://schemas.microsoft.com/office/drawing/2014/main" val="225869173"/>
                  </a:ext>
                </a:extLst>
              </a:tr>
              <a:tr h="4000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992381934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1670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HARNESS,PERSONNEL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134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134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0.0%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95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209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0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Z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extLst>
                  <a:ext uri="{0D108BD9-81ED-4DB2-BD59-A6C34878D82A}">
                    <a16:rowId xmlns:a16="http://schemas.microsoft.com/office/drawing/2014/main" val="1200957462"/>
                  </a:ext>
                </a:extLst>
              </a:tr>
              <a:tr h="3676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007533928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1670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PAD,ENERGY DISSIPAT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406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129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68.2%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512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5,149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320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extLst>
                  <a:ext uri="{0D108BD9-81ED-4DB2-BD59-A6C34878D82A}">
                    <a16:rowId xmlns:a16="http://schemas.microsoft.com/office/drawing/2014/main" val="38276539"/>
                  </a:ext>
                </a:extLst>
              </a:tr>
              <a:tr h="4346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005680323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1670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BAND,RUBBER,PARACH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533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101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81.1%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366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14,763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243,800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extLst>
                  <a:ext uri="{0D108BD9-81ED-4DB2-BD59-A6C34878D82A}">
                    <a16:rowId xmlns:a16="http://schemas.microsoft.com/office/drawing/2014/main" val="1275188559"/>
                  </a:ext>
                </a:extLst>
              </a:tr>
              <a:tr h="4346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015391339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1670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BAND,RUBBER,PARACH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85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84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1.2%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38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3,064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0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extLst>
                  <a:ext uri="{0D108BD9-81ED-4DB2-BD59-A6C34878D82A}">
                    <a16:rowId xmlns:a16="http://schemas.microsoft.com/office/drawing/2014/main" val="1761341807"/>
                  </a:ext>
                </a:extLst>
              </a:tr>
              <a:tr h="4346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998993020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1670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PARACHUTE,PERSONNE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98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83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15.3%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46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91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24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C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9" marR="5949" marT="5949" marB="0" anchor="b"/>
                </a:tc>
                <a:extLst>
                  <a:ext uri="{0D108BD9-81ED-4DB2-BD59-A6C34878D82A}">
                    <a16:rowId xmlns:a16="http://schemas.microsoft.com/office/drawing/2014/main" val="1763309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691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21160-0D4B-5AA9-1FAC-1AC2D9B2E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NIIN’s Position by BOE</a:t>
            </a:r>
            <a:br>
              <a:rPr lang="en-US" dirty="0"/>
            </a:br>
            <a:r>
              <a:rPr lang="en-US" sz="2000" dirty="0"/>
              <a:t>(February –August 2024)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3C6E4-CE82-A55A-129A-77189D689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A47B9D-6283-97CC-7B9F-86662B547A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FD1714-6CC3-04B2-2EC7-8967769BC795}"/>
              </a:ext>
            </a:extLst>
          </p:cNvPr>
          <p:cNvSpPr/>
          <p:nvPr/>
        </p:nvSpPr>
        <p:spPr>
          <a:xfrm>
            <a:off x="331076" y="5967248"/>
            <a:ext cx="2522483" cy="36576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As of 9 August 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CC8783-A242-5B9B-38EE-8C1D83B62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923" y="1347952"/>
            <a:ext cx="6655323" cy="462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97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454BE-ADF0-B91B-BEC1-FF4322C72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NIIN’s With No Source of Supply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51950-B4D7-6F95-109F-44380D5F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7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AB270B-53EB-C67F-09A9-A9C5312484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45A424-AAAC-94A5-D582-F74BBD0A78BB}"/>
              </a:ext>
            </a:extLst>
          </p:cNvPr>
          <p:cNvSpPr/>
          <p:nvPr/>
        </p:nvSpPr>
        <p:spPr>
          <a:xfrm>
            <a:off x="331076" y="5967248"/>
            <a:ext cx="2522483" cy="36576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As of 9 August 2024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1A96D8-9BDF-5066-992F-78CC72ECA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56" y="1696825"/>
            <a:ext cx="8851769" cy="368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89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C8C28-6458-1D6C-0AE0-041C53080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5560"/>
            <a:ext cx="8229600" cy="475488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/>
              <a:t>Questions, Comments, Closing remarks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519E-48DB-C2DA-C173-8FFD94485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8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339A8D-F033-2EC7-5F60-006FFC3FB0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5FA146-B5E4-8FD0-FF80-61C24E883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1200149"/>
            <a:ext cx="2228850" cy="1590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377F4A-6CD5-43FD-7DE1-45DFC08F3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" y="4844415"/>
            <a:ext cx="2686050" cy="1647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40DB23-71C0-A0EA-CFD1-B9D0359DB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950" y="4843465"/>
            <a:ext cx="2228850" cy="16478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68FDA8-54CB-C95D-749F-F24DF97F5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" y="1185862"/>
            <a:ext cx="2400300" cy="15906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7D9A1D-0F91-4671-F54F-D13BF1185A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6100" y="1185862"/>
            <a:ext cx="2219325" cy="1619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0FB3BA6-B7FB-4A73-B418-EE9D16CACC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3250" y="4844414"/>
            <a:ext cx="2162175" cy="16478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F90CC6-C2AE-FDAB-149E-97AE75E447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9825" y="1185861"/>
            <a:ext cx="2276475" cy="16192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3A2D11B-9451-16D5-B2FE-36AC8EC463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2975" y="4872988"/>
            <a:ext cx="224790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2307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LA Template 2020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itle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2942</TotalTime>
  <Words>365</Words>
  <Application>Microsoft Office PowerPoint</Application>
  <PresentationFormat>On-screen Show (4:3)</PresentationFormat>
  <Paragraphs>182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Title Slide</vt:lpstr>
      <vt:lpstr>DLA Template 2020</vt:lpstr>
      <vt:lpstr>1_Title Slide</vt:lpstr>
      <vt:lpstr>Parachute Industry Association (PIA) </vt:lpstr>
      <vt:lpstr>Aviation Planning Org Structure</vt:lpstr>
      <vt:lpstr>FY 24/25 Goals</vt:lpstr>
      <vt:lpstr>Parachute Supply Availability (SA)</vt:lpstr>
      <vt:lpstr>Top Ten NIIN Effecting Supply Availability</vt:lpstr>
      <vt:lpstr>Top NIIN’s Position by BOE (February –August 2024)</vt:lpstr>
      <vt:lpstr>NIIN’s With No Source of Supply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DLA Template August 2020 - J8 Variant</dc:title>
  <dc:creator>Edmiston, Emma J CIV DLA FINANCE (USA)</dc:creator>
  <cp:lastModifiedBy>Aaron, Arnold CIV DLA AVIATION (USA)</cp:lastModifiedBy>
  <cp:revision>84</cp:revision>
  <dcterms:created xsi:type="dcterms:W3CDTF">2020-08-25T20:47:09Z</dcterms:created>
  <dcterms:modified xsi:type="dcterms:W3CDTF">2024-08-12T15:25:02Z</dcterms:modified>
</cp:coreProperties>
</file>